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sldIdLst>
    <p:sldId id="861" r:id="rId2"/>
    <p:sldId id="1040" r:id="rId3"/>
    <p:sldId id="1041" r:id="rId4"/>
    <p:sldId id="1031" r:id="rId5"/>
    <p:sldId id="1037" r:id="rId6"/>
    <p:sldId id="1042" r:id="rId7"/>
    <p:sldId id="1043" r:id="rId8"/>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78E1B4"/>
    <a:srgbClr val="FF965E"/>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681" autoAdjust="0"/>
    <p:restoredTop sz="82472" autoAdjust="0"/>
  </p:normalViewPr>
  <p:slideViewPr>
    <p:cSldViewPr>
      <p:cViewPr varScale="1">
        <p:scale>
          <a:sx n="148" d="100"/>
          <a:sy n="148" d="100"/>
        </p:scale>
        <p:origin x="232" y="192"/>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3/25/21</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314749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41268707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10013622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34907122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38691689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7</a:t>
            </a:fld>
            <a:endParaRPr lang="en-US" dirty="0"/>
          </a:p>
        </p:txBody>
      </p:sp>
    </p:spTree>
    <p:extLst>
      <p:ext uri="{BB962C8B-B14F-4D97-AF65-F5344CB8AC3E}">
        <p14:creationId xmlns:p14="http://schemas.microsoft.com/office/powerpoint/2010/main" val="9695143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Galatians 3:15-29</a:t>
            </a: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56144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22444" y="0"/>
            <a:ext cx="9144000" cy="5007333"/>
          </a:xfrm>
          <a:prstGeom prst="rect">
            <a:avLst/>
          </a:prstGeom>
          <a:noFill/>
          <a:ln w="9525">
            <a:noFill/>
            <a:miter lim="800000"/>
            <a:headEnd/>
            <a:tailEnd/>
          </a:ln>
        </p:spPr>
        <p:txBody>
          <a:bodyPr wrap="square">
            <a:prstTxWarp prst="textNoShape">
              <a:avLst/>
            </a:prstTxWarp>
            <a:spAutoFit/>
          </a:bodyPr>
          <a:lstStyle/>
          <a:p>
            <a:pPr>
              <a:lnSpc>
                <a:spcPct val="115000"/>
              </a:lnSpc>
              <a:spcAft>
                <a:spcPts val="1000"/>
              </a:spcAft>
            </a:pPr>
            <a:r>
              <a:rPr lang="en-AU" sz="2800" b="1" baseline="30000" dirty="0">
                <a:solidFill>
                  <a:schemeClr val="bg1"/>
                </a:solidFill>
                <a:latin typeface="Times New Roman" panose="02020603050405020304" pitchFamily="18" charset="0"/>
                <a:ea typeface="Times New Roman" panose="02020603050405020304" pitchFamily="18" charset="0"/>
              </a:rPr>
              <a:t>15 </a:t>
            </a:r>
            <a:r>
              <a:rPr lang="en-AU" sz="2800" dirty="0">
                <a:solidFill>
                  <a:schemeClr val="bg1"/>
                </a:solidFill>
                <a:latin typeface="Times New Roman" panose="02020603050405020304" pitchFamily="18" charset="0"/>
                <a:ea typeface="Times New Roman" panose="02020603050405020304" pitchFamily="18" charset="0"/>
              </a:rPr>
              <a:t>To give a human example, brothers:  even with a man-made covenant, no one annuls it or adds to it once it has been ratified.  </a:t>
            </a:r>
            <a:r>
              <a:rPr lang="en-AU" sz="2800" b="1" baseline="30000" dirty="0">
                <a:solidFill>
                  <a:schemeClr val="bg1"/>
                </a:solidFill>
                <a:latin typeface="Times New Roman" panose="02020603050405020304" pitchFamily="18" charset="0"/>
                <a:ea typeface="Times New Roman" panose="02020603050405020304" pitchFamily="18" charset="0"/>
              </a:rPr>
              <a:t>16 </a:t>
            </a:r>
            <a:r>
              <a:rPr lang="en-AU" sz="2800" dirty="0">
                <a:solidFill>
                  <a:schemeClr val="bg1"/>
                </a:solidFill>
                <a:latin typeface="Times New Roman" panose="02020603050405020304" pitchFamily="18" charset="0"/>
                <a:ea typeface="Times New Roman" panose="02020603050405020304" pitchFamily="18" charset="0"/>
              </a:rPr>
              <a:t>Now the promises were made to Abraham and to his offspring.  It does not say, “And to </a:t>
            </a:r>
            <a:r>
              <a:rPr lang="en-AU" sz="2800" dirty="0" err="1">
                <a:solidFill>
                  <a:schemeClr val="bg1"/>
                </a:solidFill>
                <a:latin typeface="Times New Roman" panose="02020603050405020304" pitchFamily="18" charset="0"/>
                <a:ea typeface="Times New Roman" panose="02020603050405020304" pitchFamily="18" charset="0"/>
              </a:rPr>
              <a:t>offsprings</a:t>
            </a:r>
            <a:r>
              <a:rPr lang="en-AU" sz="2800" dirty="0">
                <a:solidFill>
                  <a:schemeClr val="bg1"/>
                </a:solidFill>
                <a:latin typeface="Times New Roman" panose="02020603050405020304" pitchFamily="18" charset="0"/>
                <a:ea typeface="Times New Roman" panose="02020603050405020304" pitchFamily="18" charset="0"/>
              </a:rPr>
              <a:t>,” referring to many, but referring to one, “And to your offspring,” who is Christ.  </a:t>
            </a:r>
            <a:r>
              <a:rPr lang="en-AU" sz="2800" b="1" baseline="30000" dirty="0">
                <a:solidFill>
                  <a:schemeClr val="bg1"/>
                </a:solidFill>
                <a:latin typeface="Times New Roman" panose="02020603050405020304" pitchFamily="18" charset="0"/>
                <a:ea typeface="Times New Roman" panose="02020603050405020304" pitchFamily="18" charset="0"/>
              </a:rPr>
              <a:t>17 </a:t>
            </a:r>
            <a:r>
              <a:rPr lang="en-AU" sz="2800" dirty="0">
                <a:solidFill>
                  <a:schemeClr val="bg1"/>
                </a:solidFill>
                <a:latin typeface="Times New Roman" panose="02020603050405020304" pitchFamily="18" charset="0"/>
                <a:ea typeface="Times New Roman" panose="02020603050405020304" pitchFamily="18" charset="0"/>
              </a:rPr>
              <a:t>This is what I mean:  the law, which came 430 years afterward, does not annul a covenant previously ratified by God, so as to make the promise void.  </a:t>
            </a:r>
            <a:r>
              <a:rPr lang="en-AU" sz="2800" b="1" baseline="30000" dirty="0">
                <a:solidFill>
                  <a:schemeClr val="bg1"/>
                </a:solidFill>
                <a:latin typeface="Times New Roman" panose="02020603050405020304" pitchFamily="18" charset="0"/>
                <a:ea typeface="Times New Roman" panose="02020603050405020304" pitchFamily="18" charset="0"/>
              </a:rPr>
              <a:t>18 </a:t>
            </a:r>
            <a:r>
              <a:rPr lang="en-AU" sz="2800" dirty="0">
                <a:solidFill>
                  <a:schemeClr val="bg1"/>
                </a:solidFill>
                <a:latin typeface="Times New Roman" panose="02020603050405020304" pitchFamily="18" charset="0"/>
                <a:ea typeface="Times New Roman" panose="02020603050405020304" pitchFamily="18" charset="0"/>
              </a:rPr>
              <a:t>For if the inheritance comes by the law, it no longer comes by promise;  but God gave it to Abraham by a promise.</a:t>
            </a:r>
            <a:r>
              <a:rPr lang="en-AU" sz="2800" dirty="0">
                <a:solidFill>
                  <a:schemeClr val="bg1"/>
                </a:solidFill>
              </a:rPr>
              <a:t> </a:t>
            </a:r>
            <a:endPar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20534730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22444" y="0"/>
            <a:ext cx="9144000" cy="5538055"/>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1000"/>
              </a:spcAft>
            </a:pPr>
            <a:r>
              <a:rPr lang="en-AU" sz="2800" b="1" baseline="30000" dirty="0">
                <a:solidFill>
                  <a:schemeClr val="bg1"/>
                </a:solidFill>
                <a:latin typeface="Times New Roman" panose="02020603050405020304" pitchFamily="18" charset="0"/>
                <a:ea typeface="Times New Roman" panose="02020603050405020304" pitchFamily="18" charset="0"/>
              </a:rPr>
              <a:t>19 </a:t>
            </a:r>
            <a:r>
              <a:rPr lang="en-AU" sz="2800" dirty="0">
                <a:solidFill>
                  <a:schemeClr val="bg1"/>
                </a:solidFill>
                <a:latin typeface="Times New Roman" panose="02020603050405020304" pitchFamily="18" charset="0"/>
                <a:ea typeface="Times New Roman" panose="02020603050405020304" pitchFamily="18" charset="0"/>
              </a:rPr>
              <a:t>Why then the law?  It was added because of transgressions, until the offspring should come to whom the promise had been made, and it was put in place through angels by an intermediary.  </a:t>
            </a:r>
            <a:r>
              <a:rPr lang="en-AU" sz="2800" b="1" baseline="30000" dirty="0">
                <a:solidFill>
                  <a:schemeClr val="bg1"/>
                </a:solidFill>
                <a:latin typeface="Times New Roman" panose="02020603050405020304" pitchFamily="18" charset="0"/>
                <a:ea typeface="Times New Roman" panose="02020603050405020304" pitchFamily="18" charset="0"/>
              </a:rPr>
              <a:t>20 </a:t>
            </a:r>
            <a:r>
              <a:rPr lang="en-AU" sz="2800" dirty="0">
                <a:solidFill>
                  <a:schemeClr val="bg1"/>
                </a:solidFill>
                <a:latin typeface="Times New Roman" panose="02020603050405020304" pitchFamily="18" charset="0"/>
                <a:ea typeface="Times New Roman" panose="02020603050405020304" pitchFamily="18" charset="0"/>
              </a:rPr>
              <a:t>Now an intermediary implies more than one, but God is one.</a:t>
            </a:r>
            <a:r>
              <a:rPr lang="en-AU" sz="1500" dirty="0">
                <a:solidFill>
                  <a:schemeClr val="bg1"/>
                </a:solidFill>
                <a:latin typeface="Times New Roman" panose="02020603050405020304" pitchFamily="18" charset="0"/>
                <a:ea typeface="Times New Roman" panose="02020603050405020304" pitchFamily="18" charset="0"/>
              </a:rPr>
              <a:t> </a:t>
            </a:r>
            <a:endParaRPr lang="en-AU" sz="1500" dirty="0">
              <a:solidFill>
                <a:schemeClr val="bg1"/>
              </a:solidFill>
              <a:latin typeface="Calibri" panose="020F0502020204030204" pitchFamily="34" charset="0"/>
              <a:ea typeface="Times New Roman" panose="02020603050405020304" pitchFamily="18" charset="0"/>
            </a:endParaRPr>
          </a:p>
          <a:p>
            <a:pPr indent="152400">
              <a:lnSpc>
                <a:spcPct val="115000"/>
              </a:lnSpc>
              <a:spcAft>
                <a:spcPts val="1000"/>
              </a:spcAft>
            </a:pPr>
            <a:r>
              <a:rPr lang="en-AU" sz="1500" dirty="0">
                <a:solidFill>
                  <a:schemeClr val="bg1"/>
                </a:solidFill>
                <a:latin typeface="Times New Roman" panose="02020603050405020304" pitchFamily="18" charset="0"/>
                <a:ea typeface="Times New Roman" panose="02020603050405020304" pitchFamily="18" charset="0"/>
              </a:rPr>
              <a:t> </a:t>
            </a:r>
            <a:endParaRPr lang="en-AU" sz="1500" dirty="0">
              <a:solidFill>
                <a:schemeClr val="bg1"/>
              </a:solidFill>
              <a:latin typeface="Calibri" panose="020F0502020204030204" pitchFamily="34" charset="0"/>
              <a:ea typeface="Times New Roman" panose="02020603050405020304" pitchFamily="18" charset="0"/>
            </a:endParaRPr>
          </a:p>
          <a:p>
            <a:pPr indent="152400">
              <a:lnSpc>
                <a:spcPct val="115000"/>
              </a:lnSpc>
              <a:spcAft>
                <a:spcPts val="1000"/>
              </a:spcAft>
            </a:pPr>
            <a:r>
              <a:rPr lang="en-AU" sz="2800" b="1" baseline="30000" dirty="0">
                <a:solidFill>
                  <a:schemeClr val="bg1"/>
                </a:solidFill>
                <a:latin typeface="Times New Roman" panose="02020603050405020304" pitchFamily="18" charset="0"/>
                <a:ea typeface="Times New Roman" panose="02020603050405020304" pitchFamily="18" charset="0"/>
              </a:rPr>
              <a:t>21 </a:t>
            </a:r>
            <a:r>
              <a:rPr lang="en-AU" sz="2800" dirty="0">
                <a:solidFill>
                  <a:schemeClr val="bg1"/>
                </a:solidFill>
                <a:latin typeface="Times New Roman" panose="02020603050405020304" pitchFamily="18" charset="0"/>
                <a:ea typeface="Times New Roman" panose="02020603050405020304" pitchFamily="18" charset="0"/>
              </a:rPr>
              <a:t>Is the law then contrary to the promises of God?  Certainly not!  For if a law had been given that could give life, then righteousness would indeed be by the law.  </a:t>
            </a:r>
            <a:r>
              <a:rPr lang="en-AU" sz="2800" b="1" baseline="30000" dirty="0">
                <a:solidFill>
                  <a:schemeClr val="bg1"/>
                </a:solidFill>
                <a:latin typeface="Times New Roman" panose="02020603050405020304" pitchFamily="18" charset="0"/>
                <a:ea typeface="Times New Roman" panose="02020603050405020304" pitchFamily="18" charset="0"/>
              </a:rPr>
              <a:t>22 </a:t>
            </a:r>
            <a:r>
              <a:rPr lang="en-AU" sz="2800" dirty="0">
                <a:solidFill>
                  <a:schemeClr val="bg1"/>
                </a:solidFill>
                <a:latin typeface="Times New Roman" panose="02020603050405020304" pitchFamily="18" charset="0"/>
                <a:ea typeface="Times New Roman" panose="02020603050405020304" pitchFamily="18" charset="0"/>
              </a:rPr>
              <a:t>But the Scripture imprisoned everything under sin, so that the promise by faith in Jesus Christ might be given to those who believe.</a:t>
            </a:r>
            <a:endParaRPr lang="en-AU" sz="2400" dirty="0">
              <a:solidFill>
                <a:schemeClr val="bg1"/>
              </a:solidFill>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38804706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22444" y="0"/>
            <a:ext cx="9144000" cy="5502853"/>
          </a:xfrm>
          <a:prstGeom prst="rect">
            <a:avLst/>
          </a:prstGeom>
          <a:noFill/>
          <a:ln w="9525">
            <a:noFill/>
            <a:miter lim="800000"/>
            <a:headEnd/>
            <a:tailEnd/>
          </a:ln>
        </p:spPr>
        <p:txBody>
          <a:bodyPr wrap="square">
            <a:prstTxWarp prst="textNoShape">
              <a:avLst/>
            </a:prstTxWarp>
            <a:spAutoFit/>
          </a:bodyPr>
          <a:lstStyle/>
          <a:p>
            <a:pPr>
              <a:lnSpc>
                <a:spcPct val="115000"/>
              </a:lnSpc>
              <a:spcAft>
                <a:spcPts val="1000"/>
              </a:spcAft>
            </a:pPr>
            <a:r>
              <a:rPr lang="en-AU" sz="2800" b="1" baseline="30000" dirty="0">
                <a:solidFill>
                  <a:schemeClr val="bg1"/>
                </a:solidFill>
                <a:latin typeface="Times New Roman" panose="02020603050405020304" pitchFamily="18" charset="0"/>
                <a:ea typeface="Times New Roman" panose="02020603050405020304" pitchFamily="18" charset="0"/>
              </a:rPr>
              <a:t>23 </a:t>
            </a:r>
            <a:r>
              <a:rPr lang="en-AU" sz="2800" dirty="0">
                <a:solidFill>
                  <a:schemeClr val="bg1"/>
                </a:solidFill>
                <a:latin typeface="Times New Roman" panose="02020603050405020304" pitchFamily="18" charset="0"/>
                <a:ea typeface="Times New Roman" panose="02020603050405020304" pitchFamily="18" charset="0"/>
              </a:rPr>
              <a:t>Now before faith came, we were held captive under the law, imprisoned until the coming faith would be revealed.  </a:t>
            </a:r>
            <a:r>
              <a:rPr lang="en-AU" sz="2800" b="1" baseline="30000" dirty="0">
                <a:solidFill>
                  <a:schemeClr val="bg1"/>
                </a:solidFill>
                <a:latin typeface="Times New Roman" panose="02020603050405020304" pitchFamily="18" charset="0"/>
                <a:ea typeface="Times New Roman" panose="02020603050405020304" pitchFamily="18" charset="0"/>
              </a:rPr>
              <a:t>24 </a:t>
            </a:r>
            <a:r>
              <a:rPr lang="en-AU" sz="2800" dirty="0">
                <a:solidFill>
                  <a:schemeClr val="bg1"/>
                </a:solidFill>
                <a:latin typeface="Times New Roman" panose="02020603050405020304" pitchFamily="18" charset="0"/>
                <a:ea typeface="Times New Roman" panose="02020603050405020304" pitchFamily="18" charset="0"/>
              </a:rPr>
              <a:t>So then, the law was our guardian until Christ came, in order that we might be justified by faith.  </a:t>
            </a:r>
            <a:r>
              <a:rPr lang="en-AU" sz="2800" b="1" baseline="30000" dirty="0">
                <a:solidFill>
                  <a:schemeClr val="bg1"/>
                </a:solidFill>
                <a:latin typeface="Times New Roman" panose="02020603050405020304" pitchFamily="18" charset="0"/>
                <a:ea typeface="Times New Roman" panose="02020603050405020304" pitchFamily="18" charset="0"/>
              </a:rPr>
              <a:t>25 </a:t>
            </a:r>
            <a:r>
              <a:rPr lang="en-AU" sz="2800" dirty="0">
                <a:solidFill>
                  <a:schemeClr val="bg1"/>
                </a:solidFill>
                <a:latin typeface="Times New Roman" panose="02020603050405020304" pitchFamily="18" charset="0"/>
                <a:ea typeface="Times New Roman" panose="02020603050405020304" pitchFamily="18" charset="0"/>
              </a:rPr>
              <a:t>But now that faith has come, we are no longer under a guardian, </a:t>
            </a:r>
            <a:r>
              <a:rPr lang="en-AU" sz="2800" b="1" baseline="30000" dirty="0">
                <a:solidFill>
                  <a:schemeClr val="bg1"/>
                </a:solidFill>
                <a:latin typeface="Times New Roman" panose="02020603050405020304" pitchFamily="18" charset="0"/>
                <a:ea typeface="Times New Roman" panose="02020603050405020304" pitchFamily="18" charset="0"/>
              </a:rPr>
              <a:t>26 </a:t>
            </a:r>
            <a:r>
              <a:rPr lang="en-AU" sz="2800" dirty="0">
                <a:solidFill>
                  <a:schemeClr val="bg1"/>
                </a:solidFill>
                <a:latin typeface="Times New Roman" panose="02020603050405020304" pitchFamily="18" charset="0"/>
                <a:ea typeface="Times New Roman" panose="02020603050405020304" pitchFamily="18" charset="0"/>
              </a:rPr>
              <a:t>for in Christ Jesus you are all sons of God, through faith.  </a:t>
            </a:r>
            <a:r>
              <a:rPr lang="en-AU" sz="2800" b="1" baseline="30000" dirty="0">
                <a:solidFill>
                  <a:schemeClr val="bg1"/>
                </a:solidFill>
                <a:latin typeface="Times New Roman" panose="02020603050405020304" pitchFamily="18" charset="0"/>
                <a:ea typeface="Times New Roman" panose="02020603050405020304" pitchFamily="18" charset="0"/>
              </a:rPr>
              <a:t>27 </a:t>
            </a:r>
            <a:r>
              <a:rPr lang="en-AU" sz="2800" dirty="0">
                <a:solidFill>
                  <a:schemeClr val="bg1"/>
                </a:solidFill>
                <a:latin typeface="Times New Roman" panose="02020603050405020304" pitchFamily="18" charset="0"/>
                <a:ea typeface="Times New Roman" panose="02020603050405020304" pitchFamily="18" charset="0"/>
              </a:rPr>
              <a:t>For as many of you as were baptized into Christ have put on Christ.  </a:t>
            </a:r>
            <a:r>
              <a:rPr lang="en-AU" sz="2800" b="1" baseline="30000" dirty="0">
                <a:solidFill>
                  <a:schemeClr val="bg1"/>
                </a:solidFill>
                <a:latin typeface="Times New Roman" panose="02020603050405020304" pitchFamily="18" charset="0"/>
                <a:ea typeface="Times New Roman" panose="02020603050405020304" pitchFamily="18" charset="0"/>
              </a:rPr>
              <a:t>28 </a:t>
            </a:r>
            <a:r>
              <a:rPr lang="en-AU" sz="2800" dirty="0">
                <a:solidFill>
                  <a:schemeClr val="bg1"/>
                </a:solidFill>
                <a:latin typeface="Times New Roman" panose="02020603050405020304" pitchFamily="18" charset="0"/>
                <a:ea typeface="Times New Roman" panose="02020603050405020304" pitchFamily="18" charset="0"/>
              </a:rPr>
              <a:t>There is neither Jew nor Greek, there is neither slave nor free, there is no male and female, for you are all one in Christ Jesus.  </a:t>
            </a:r>
            <a:r>
              <a:rPr lang="en-AU" sz="2800" b="1" baseline="30000" dirty="0">
                <a:solidFill>
                  <a:schemeClr val="bg1"/>
                </a:solidFill>
                <a:latin typeface="Times New Roman" panose="02020603050405020304" pitchFamily="18" charset="0"/>
                <a:ea typeface="Times New Roman" panose="02020603050405020304" pitchFamily="18" charset="0"/>
              </a:rPr>
              <a:t>29 </a:t>
            </a:r>
            <a:r>
              <a:rPr lang="en-AU" sz="2800" dirty="0">
                <a:solidFill>
                  <a:schemeClr val="bg1"/>
                </a:solidFill>
                <a:latin typeface="Times New Roman" panose="02020603050405020304" pitchFamily="18" charset="0"/>
                <a:ea typeface="Times New Roman" panose="02020603050405020304" pitchFamily="18" charset="0"/>
              </a:rPr>
              <a:t>And if you are Christ’s, then you are Abraham’s offspring, heirs according to promise.</a:t>
            </a:r>
            <a:r>
              <a:rPr lang="en-AU" sz="2800" dirty="0">
                <a:solidFill>
                  <a:schemeClr val="bg1"/>
                </a:solidFill>
              </a:rPr>
              <a:t> </a:t>
            </a:r>
            <a:endPar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30762695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Box 27">
            <a:extLst>
              <a:ext uri="{FF2B5EF4-FFF2-40B4-BE49-F238E27FC236}">
                <a16:creationId xmlns:a16="http://schemas.microsoft.com/office/drawing/2014/main" id="{9239AAA2-BC73-8E4F-A270-77C7E20A042D}"/>
              </a:ext>
            </a:extLst>
          </p:cNvPr>
          <p:cNvSpPr txBox="1"/>
          <p:nvPr/>
        </p:nvSpPr>
        <p:spPr>
          <a:xfrm>
            <a:off x="0" y="0"/>
            <a:ext cx="3563888" cy="400110"/>
          </a:xfrm>
          <a:prstGeom prst="rect">
            <a:avLst/>
          </a:prstGeom>
          <a:noFill/>
          <a:ln>
            <a:noFill/>
          </a:ln>
        </p:spPr>
        <p:txBody>
          <a:bodyPr wrap="square" rtlCol="0">
            <a:spAutoFit/>
          </a:bodyPr>
          <a:lstStyle/>
          <a:p>
            <a:pPr algn="ctr"/>
            <a:r>
              <a:rPr lang="en-AU" sz="2000" dirty="0">
                <a:solidFill>
                  <a:srgbClr val="FFFF00"/>
                </a:solidFill>
                <a:latin typeface="Times New Roman" panose="02020603050405020304" pitchFamily="18" charset="0"/>
                <a:cs typeface="Times New Roman" panose="02020603050405020304" pitchFamily="18" charset="0"/>
              </a:rPr>
              <a:t>Old Covenant </a:t>
            </a:r>
            <a:r>
              <a:rPr lang="en-AU" sz="2000" u="sng" dirty="0">
                <a:solidFill>
                  <a:srgbClr val="FFFF00"/>
                </a:solidFill>
                <a:latin typeface="Times New Roman" panose="02020603050405020304" pitchFamily="18" charset="0"/>
                <a:cs typeface="Times New Roman" panose="02020603050405020304" pitchFamily="18" charset="0"/>
              </a:rPr>
              <a:t>Vs</a:t>
            </a:r>
            <a:r>
              <a:rPr lang="en-AU" sz="2000" dirty="0">
                <a:solidFill>
                  <a:srgbClr val="FFFF00"/>
                </a:solidFill>
                <a:latin typeface="Times New Roman" panose="02020603050405020304" pitchFamily="18" charset="0"/>
                <a:cs typeface="Times New Roman" panose="02020603050405020304" pitchFamily="18" charset="0"/>
              </a:rPr>
              <a:t> New Covenant</a:t>
            </a:r>
          </a:p>
        </p:txBody>
      </p:sp>
      <p:sp>
        <p:nvSpPr>
          <p:cNvPr id="4" name="TextBox 3">
            <a:extLst>
              <a:ext uri="{FF2B5EF4-FFF2-40B4-BE49-F238E27FC236}">
                <a16:creationId xmlns:a16="http://schemas.microsoft.com/office/drawing/2014/main" id="{8A3AD699-7124-5840-9612-C3710130A552}"/>
              </a:ext>
            </a:extLst>
          </p:cNvPr>
          <p:cNvSpPr txBox="1"/>
          <p:nvPr/>
        </p:nvSpPr>
        <p:spPr>
          <a:xfrm>
            <a:off x="73755" y="631614"/>
            <a:ext cx="8996490" cy="3170099"/>
          </a:xfrm>
          <a:prstGeom prst="rect">
            <a:avLst/>
          </a:prstGeom>
          <a:noFill/>
          <a:ln>
            <a:solidFill>
              <a:schemeClr val="bg1"/>
            </a:solidFill>
          </a:ln>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The Covenants of God</a:t>
            </a:r>
          </a:p>
          <a:p>
            <a:pPr marL="890588" indent="-890588"/>
            <a:r>
              <a:rPr lang="en-AU" dirty="0">
                <a:solidFill>
                  <a:schemeClr val="bg1"/>
                </a:solidFill>
                <a:latin typeface="Times New Roman" panose="02020603050405020304" pitchFamily="18" charset="0"/>
                <a:cs typeface="Times New Roman" panose="02020603050405020304" pitchFamily="18" charset="0"/>
              </a:rPr>
              <a:t>1.  </a:t>
            </a:r>
            <a:r>
              <a:rPr lang="en-AU" u="sng" dirty="0">
                <a:solidFill>
                  <a:schemeClr val="bg1"/>
                </a:solidFill>
                <a:latin typeface="Times New Roman" panose="02020603050405020304" pitchFamily="18" charset="0"/>
                <a:cs typeface="Times New Roman" panose="02020603050405020304" pitchFamily="18" charset="0"/>
              </a:rPr>
              <a:t>Noah</a:t>
            </a:r>
            <a:r>
              <a:rPr lang="en-AU" dirty="0">
                <a:solidFill>
                  <a:schemeClr val="bg1"/>
                </a:solidFill>
                <a:latin typeface="Times New Roman" panose="02020603050405020304" pitchFamily="18" charset="0"/>
                <a:cs typeface="Times New Roman" panose="02020603050405020304" pitchFamily="18" charset="0"/>
              </a:rPr>
              <a:t>:  God would never again destroy the world by flood.</a:t>
            </a:r>
            <a:br>
              <a:rPr lang="en-AU" dirty="0">
                <a:solidFill>
                  <a:schemeClr val="bg1"/>
                </a:solidFill>
                <a:latin typeface="Times New Roman" panose="02020603050405020304" pitchFamily="18" charset="0"/>
                <a:cs typeface="Times New Roman" panose="02020603050405020304" pitchFamily="18" charset="0"/>
              </a:rPr>
            </a:br>
            <a:r>
              <a:rPr lang="en-AU" dirty="0">
                <a:solidFill>
                  <a:schemeClr val="bg1"/>
                </a:solidFill>
                <a:latin typeface="Times New Roman" panose="02020603050405020304" pitchFamily="18" charset="0"/>
                <a:cs typeface="Times New Roman" panose="02020603050405020304" pitchFamily="18" charset="0"/>
              </a:rPr>
              <a:t>Until the end of time, the seasons would remain.  Planting and harvest.</a:t>
            </a:r>
          </a:p>
          <a:p>
            <a:pPr marL="890588" indent="-890588"/>
            <a:r>
              <a:rPr lang="en-AU" dirty="0">
                <a:solidFill>
                  <a:schemeClr val="bg1"/>
                </a:solidFill>
                <a:latin typeface="Times New Roman" panose="02020603050405020304" pitchFamily="18" charset="0"/>
                <a:cs typeface="Times New Roman" panose="02020603050405020304" pitchFamily="18" charset="0"/>
              </a:rPr>
              <a:t>2.  </a:t>
            </a:r>
            <a:r>
              <a:rPr lang="en-AU" u="sng" dirty="0">
                <a:solidFill>
                  <a:schemeClr val="bg1"/>
                </a:solidFill>
                <a:latin typeface="Times New Roman" panose="02020603050405020304" pitchFamily="18" charset="0"/>
                <a:cs typeface="Times New Roman" panose="02020603050405020304" pitchFamily="18" charset="0"/>
              </a:rPr>
              <a:t> Abraham</a:t>
            </a:r>
            <a:r>
              <a:rPr lang="en-AU" dirty="0">
                <a:solidFill>
                  <a:schemeClr val="bg1"/>
                </a:solidFill>
                <a:latin typeface="Times New Roman" panose="02020603050405020304" pitchFamily="18" charset="0"/>
                <a:cs typeface="Times New Roman" panose="02020603050405020304" pitchFamily="18" charset="0"/>
              </a:rPr>
              <a:t>:  Abraham would become the father of a great nation.</a:t>
            </a:r>
            <a:br>
              <a:rPr lang="en-AU" dirty="0">
                <a:solidFill>
                  <a:schemeClr val="bg1"/>
                </a:solidFill>
                <a:latin typeface="Times New Roman" panose="02020603050405020304" pitchFamily="18" charset="0"/>
                <a:cs typeface="Times New Roman" panose="02020603050405020304" pitchFamily="18" charset="0"/>
              </a:rPr>
            </a:br>
            <a:r>
              <a:rPr lang="en-AU" dirty="0">
                <a:solidFill>
                  <a:schemeClr val="bg1"/>
                </a:solidFill>
                <a:latin typeface="Times New Roman" panose="02020603050405020304" pitchFamily="18" charset="0"/>
                <a:cs typeface="Times New Roman" panose="02020603050405020304" pitchFamily="18" charset="0"/>
              </a:rPr>
              <a:t>Through Abraham, all the peoples of the earth would be blessed (through Jesus)</a:t>
            </a:r>
          </a:p>
          <a:p>
            <a:pPr marL="890588" indent="-890588"/>
            <a:r>
              <a:rPr lang="en-AU" dirty="0">
                <a:solidFill>
                  <a:schemeClr val="bg1"/>
                </a:solidFill>
                <a:latin typeface="Times New Roman" panose="02020603050405020304" pitchFamily="18" charset="0"/>
                <a:cs typeface="Times New Roman" panose="02020603050405020304" pitchFamily="18" charset="0"/>
              </a:rPr>
              <a:t>3.  </a:t>
            </a:r>
            <a:r>
              <a:rPr lang="en-AU" u="sng" dirty="0">
                <a:solidFill>
                  <a:schemeClr val="bg1"/>
                </a:solidFill>
                <a:latin typeface="Times New Roman" panose="02020603050405020304" pitchFamily="18" charset="0"/>
                <a:cs typeface="Times New Roman" panose="02020603050405020304" pitchFamily="18" charset="0"/>
              </a:rPr>
              <a:t>Moses</a:t>
            </a:r>
            <a:r>
              <a:rPr lang="en-AU" dirty="0">
                <a:solidFill>
                  <a:schemeClr val="bg1"/>
                </a:solidFill>
                <a:latin typeface="Times New Roman" panose="02020603050405020304" pitchFamily="18" charset="0"/>
                <a:cs typeface="Times New Roman" panose="02020603050405020304" pitchFamily="18" charset="0"/>
              </a:rPr>
              <a:t>:  God would lead them to the promised land.  If they kept His commands, there would be peace and prosperity.  To be a holy nation;  A people belonging to God.  </a:t>
            </a:r>
          </a:p>
          <a:p>
            <a:pPr marL="890588" indent="-890588"/>
            <a:r>
              <a:rPr lang="en-AU" dirty="0">
                <a:solidFill>
                  <a:schemeClr val="bg1"/>
                </a:solidFill>
                <a:latin typeface="Times New Roman" panose="02020603050405020304" pitchFamily="18" charset="0"/>
                <a:cs typeface="Times New Roman" panose="02020603050405020304" pitchFamily="18" charset="0"/>
              </a:rPr>
              <a:t>4.  </a:t>
            </a:r>
            <a:r>
              <a:rPr lang="en-AU" u="sng" dirty="0">
                <a:solidFill>
                  <a:schemeClr val="bg1"/>
                </a:solidFill>
                <a:latin typeface="Times New Roman" panose="02020603050405020304" pitchFamily="18" charset="0"/>
                <a:cs typeface="Times New Roman" panose="02020603050405020304" pitchFamily="18" charset="0"/>
              </a:rPr>
              <a:t>David</a:t>
            </a:r>
            <a:r>
              <a:rPr lang="en-AU" dirty="0">
                <a:solidFill>
                  <a:schemeClr val="bg1"/>
                </a:solidFill>
                <a:latin typeface="Times New Roman" panose="02020603050405020304" pitchFamily="18" charset="0"/>
                <a:cs typeface="Times New Roman" panose="02020603050405020304" pitchFamily="18" charset="0"/>
              </a:rPr>
              <a:t>:  Through the line of David, a King would arise, through whom all nations blessed</a:t>
            </a:r>
          </a:p>
          <a:p>
            <a:pPr marL="890588" indent="-890588"/>
            <a:r>
              <a:rPr lang="en-AU" dirty="0">
                <a:solidFill>
                  <a:schemeClr val="bg1"/>
                </a:solidFill>
                <a:latin typeface="Times New Roman" panose="02020603050405020304" pitchFamily="18" charset="0"/>
                <a:cs typeface="Times New Roman" panose="02020603050405020304" pitchFamily="18" charset="0"/>
              </a:rPr>
              <a:t>5.  </a:t>
            </a:r>
            <a:r>
              <a:rPr lang="en-AU" b="1" u="sng" dirty="0">
                <a:solidFill>
                  <a:schemeClr val="bg1"/>
                </a:solidFill>
                <a:latin typeface="Times New Roman" panose="02020603050405020304" pitchFamily="18" charset="0"/>
                <a:cs typeface="Times New Roman" panose="02020603050405020304" pitchFamily="18" charset="0"/>
              </a:rPr>
              <a:t>The New Covenant</a:t>
            </a:r>
            <a:r>
              <a:rPr lang="en-AU" dirty="0">
                <a:solidFill>
                  <a:schemeClr val="bg1"/>
                </a:solidFill>
                <a:latin typeface="Times New Roman" panose="02020603050405020304" pitchFamily="18" charset="0"/>
                <a:cs typeface="Times New Roman" panose="02020603050405020304" pitchFamily="18" charset="0"/>
              </a:rPr>
              <a:t>:  Through the death &amp; resurrection of Jesus, those who believe in Him have eternal life;  Christ lives in us;  He fills us with His Holy Spirit.</a:t>
            </a:r>
            <a:br>
              <a:rPr lang="en-AU" dirty="0">
                <a:solidFill>
                  <a:schemeClr val="bg1"/>
                </a:solidFill>
                <a:latin typeface="Times New Roman" panose="02020603050405020304" pitchFamily="18" charset="0"/>
                <a:cs typeface="Times New Roman" panose="02020603050405020304" pitchFamily="18" charset="0"/>
              </a:rPr>
            </a:br>
            <a:r>
              <a:rPr lang="en-AU" dirty="0">
                <a:solidFill>
                  <a:schemeClr val="bg1"/>
                </a:solidFill>
                <a:latin typeface="Times New Roman" panose="02020603050405020304" pitchFamily="18" charset="0"/>
                <a:cs typeface="Times New Roman" panose="02020603050405020304" pitchFamily="18" charset="0"/>
              </a:rPr>
              <a:t>Jesus became the once and for all sacrifice, to atone for our sins</a:t>
            </a:r>
          </a:p>
        </p:txBody>
      </p:sp>
      <p:sp>
        <p:nvSpPr>
          <p:cNvPr id="6" name="TextBox 5">
            <a:extLst>
              <a:ext uri="{FF2B5EF4-FFF2-40B4-BE49-F238E27FC236}">
                <a16:creationId xmlns:a16="http://schemas.microsoft.com/office/drawing/2014/main" id="{757D97B3-1E39-6348-872C-20DE2CD22E7C}"/>
              </a:ext>
            </a:extLst>
          </p:cNvPr>
          <p:cNvSpPr txBox="1"/>
          <p:nvPr/>
        </p:nvSpPr>
        <p:spPr>
          <a:xfrm>
            <a:off x="148622" y="265701"/>
            <a:ext cx="4177051"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Old Covenant is becoming obsolete</a:t>
            </a:r>
          </a:p>
        </p:txBody>
      </p:sp>
      <p:sp>
        <p:nvSpPr>
          <p:cNvPr id="8" name="TextBox 7">
            <a:extLst>
              <a:ext uri="{FF2B5EF4-FFF2-40B4-BE49-F238E27FC236}">
                <a16:creationId xmlns:a16="http://schemas.microsoft.com/office/drawing/2014/main" id="{F74071F3-BEB6-1549-A86A-654ACA249538}"/>
              </a:ext>
            </a:extLst>
          </p:cNvPr>
          <p:cNvSpPr txBox="1"/>
          <p:nvPr/>
        </p:nvSpPr>
        <p:spPr>
          <a:xfrm>
            <a:off x="4524204" y="0"/>
            <a:ext cx="4471174" cy="707886"/>
          </a:xfrm>
          <a:prstGeom prst="rect">
            <a:avLst/>
          </a:prstGeom>
          <a:noFill/>
          <a:ln>
            <a:noFill/>
          </a:ln>
        </p:spPr>
        <p:txBody>
          <a:bodyPr wrap="square" rtlCol="0">
            <a:spAutoFit/>
          </a:bodyPr>
          <a:lstStyle/>
          <a:p>
            <a:r>
              <a:rPr lang="en-AU" sz="2000" dirty="0">
                <a:solidFill>
                  <a:schemeClr val="bg1"/>
                </a:solidFill>
                <a:latin typeface="Times New Roman" panose="02020603050405020304" pitchFamily="18" charset="0"/>
                <a:cs typeface="Times New Roman" panose="02020603050405020304" pitchFamily="18" charset="0"/>
              </a:rPr>
              <a:t>A Covenant is like an unbreakable contract that God makes with His people</a:t>
            </a:r>
          </a:p>
        </p:txBody>
      </p:sp>
      <p:sp>
        <p:nvSpPr>
          <p:cNvPr id="9" name="TextBox 8">
            <a:extLst>
              <a:ext uri="{FF2B5EF4-FFF2-40B4-BE49-F238E27FC236}">
                <a16:creationId xmlns:a16="http://schemas.microsoft.com/office/drawing/2014/main" id="{537A0D64-3F25-9E46-84CA-995BFA57E40A}"/>
              </a:ext>
            </a:extLst>
          </p:cNvPr>
          <p:cNvSpPr txBox="1"/>
          <p:nvPr/>
        </p:nvSpPr>
        <p:spPr>
          <a:xfrm>
            <a:off x="-1" y="3801713"/>
            <a:ext cx="9140655" cy="400110"/>
          </a:xfrm>
          <a:prstGeom prst="rect">
            <a:avLst/>
          </a:prstGeom>
          <a:noFill/>
          <a:ln>
            <a:noFill/>
          </a:ln>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The purpose of the Old Covenant Law (The Law added because of transgressions)</a:t>
            </a:r>
          </a:p>
        </p:txBody>
      </p:sp>
      <p:sp>
        <p:nvSpPr>
          <p:cNvPr id="11" name="TextBox 10">
            <a:extLst>
              <a:ext uri="{FF2B5EF4-FFF2-40B4-BE49-F238E27FC236}">
                <a16:creationId xmlns:a16="http://schemas.microsoft.com/office/drawing/2014/main" id="{48E89E64-C257-1842-807A-2B3F60843367}"/>
              </a:ext>
            </a:extLst>
          </p:cNvPr>
          <p:cNvSpPr txBox="1"/>
          <p:nvPr/>
        </p:nvSpPr>
        <p:spPr>
          <a:xfrm>
            <a:off x="3344" y="4094216"/>
            <a:ext cx="9140656" cy="923330"/>
          </a:xfrm>
          <a:prstGeom prst="rect">
            <a:avLst/>
          </a:prstGeom>
          <a:noFill/>
          <a:ln>
            <a:noFill/>
          </a:ln>
        </p:spPr>
        <p:txBody>
          <a:bodyPr wrap="square" rtlCol="0">
            <a:spAutoFit/>
          </a:bodyPr>
          <a:lstStyle/>
          <a:p>
            <a:pPr marL="342900" indent="-342900">
              <a:buFont typeface="+mj-lt"/>
              <a:buAutoNum type="arabicPeriod"/>
            </a:pPr>
            <a:r>
              <a:rPr lang="en-AU" dirty="0">
                <a:solidFill>
                  <a:schemeClr val="bg1"/>
                </a:solidFill>
                <a:latin typeface="Times New Roman" panose="02020603050405020304" pitchFamily="18" charset="0"/>
                <a:cs typeface="Times New Roman" panose="02020603050405020304" pitchFamily="18" charset="0"/>
              </a:rPr>
              <a:t>Made sin a conscious act – helps us to know what sin is, and we have an awareness of it</a:t>
            </a:r>
          </a:p>
          <a:p>
            <a:pPr marL="342900" indent="-342900">
              <a:buFont typeface="+mj-lt"/>
              <a:buAutoNum type="arabicPeriod"/>
            </a:pPr>
            <a:r>
              <a:rPr lang="en-AU" dirty="0">
                <a:solidFill>
                  <a:schemeClr val="bg1"/>
                </a:solidFill>
                <a:latin typeface="Times New Roman" panose="02020603050405020304" pitchFamily="18" charset="0"/>
                <a:cs typeface="Times New Roman" panose="02020603050405020304" pitchFamily="18" charset="0"/>
              </a:rPr>
              <a:t>Imprisoned everything under sin – Lets me know “I am trapped by sin and need a saviour”</a:t>
            </a:r>
          </a:p>
          <a:p>
            <a:pPr marL="342900" indent="-342900">
              <a:buFont typeface="+mj-lt"/>
              <a:buAutoNum type="arabicPeriod"/>
            </a:pPr>
            <a:r>
              <a:rPr lang="en-AU" dirty="0">
                <a:solidFill>
                  <a:schemeClr val="bg1"/>
                </a:solidFill>
                <a:latin typeface="Times New Roman" panose="02020603050405020304" pitchFamily="18" charset="0"/>
                <a:cs typeface="Times New Roman" panose="02020603050405020304" pitchFamily="18" charset="0"/>
              </a:rPr>
              <a:t>A Guardian until Christ Came – Watching over;  Care;  instruction;  discipline;  order</a:t>
            </a:r>
          </a:p>
        </p:txBody>
      </p:sp>
    </p:spTree>
    <p:extLst>
      <p:ext uri="{BB962C8B-B14F-4D97-AF65-F5344CB8AC3E}">
        <p14:creationId xmlns:p14="http://schemas.microsoft.com/office/powerpoint/2010/main" val="3204976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bg/>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animBg="1"/>
      <p:bldP spid="6" grpId="0"/>
      <p:bldP spid="9" grpId="0"/>
      <p:bldP spid="11"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F1B00ED-D25A-E043-B56F-F40692E6AF6D}"/>
              </a:ext>
            </a:extLst>
          </p:cNvPr>
          <p:cNvSpPr/>
          <p:nvPr/>
        </p:nvSpPr>
        <p:spPr>
          <a:xfrm>
            <a:off x="0" y="-584"/>
            <a:ext cx="9144000" cy="4339971"/>
          </a:xfrm>
          <a:prstGeom prst="rect">
            <a:avLst/>
          </a:prstGeom>
          <a:solidFill>
            <a:schemeClr val="bg1"/>
          </a:solidFill>
        </p:spPr>
        <p:txBody>
          <a:bodyPr wrap="square">
            <a:spAutoFit/>
          </a:bodyPr>
          <a:lstStyle/>
          <a:p>
            <a:pPr marL="0" marR="0">
              <a:lnSpc>
                <a:spcPct val="115000"/>
              </a:lnSpc>
              <a:spcBef>
                <a:spcPts val="0"/>
              </a:spcBef>
              <a:spcAft>
                <a:spcPts val="1000"/>
              </a:spcAft>
            </a:pPr>
            <a:r>
              <a:rPr lang="en-AU" dirty="0">
                <a:latin typeface="Comic Sans MS" panose="030F0902030302020204" pitchFamily="66" charset="0"/>
                <a:ea typeface="Times New Roman" panose="02020603050405020304" pitchFamily="18" charset="0"/>
              </a:rPr>
              <a:t> </a:t>
            </a:r>
            <a:r>
              <a:rPr lang="en-US" sz="2400" dirty="0">
                <a:latin typeface="Comic Sans MS" panose="030F0902030302020204" pitchFamily="66" charset="0"/>
              </a:rPr>
              <a:t>Jeremiah 31:33–34 (ESV) </a:t>
            </a:r>
          </a:p>
          <a:p>
            <a:pPr marL="0" marR="0">
              <a:lnSpc>
                <a:spcPct val="115000"/>
              </a:lnSpc>
              <a:spcBef>
                <a:spcPts val="0"/>
              </a:spcBef>
              <a:spcAft>
                <a:spcPts val="0"/>
              </a:spcAft>
            </a:pPr>
            <a:r>
              <a:rPr lang="en-US" sz="2400" b="1" baseline="30000" dirty="0">
                <a:latin typeface="Comic Sans MS" panose="030F0902030302020204" pitchFamily="66" charset="0"/>
              </a:rPr>
              <a:t>33 </a:t>
            </a:r>
            <a:r>
              <a:rPr lang="en-US" sz="2400" dirty="0">
                <a:latin typeface="Comic Sans MS" panose="030F0902030302020204" pitchFamily="66" charset="0"/>
              </a:rPr>
              <a:t>For this is the covenant that I will make with the house of Israel after those days, declares the </a:t>
            </a:r>
            <a:r>
              <a:rPr lang="en-US" sz="2400" cap="small" dirty="0">
                <a:latin typeface="Comic Sans MS" panose="030F0902030302020204" pitchFamily="66" charset="0"/>
              </a:rPr>
              <a:t>Lord</a:t>
            </a:r>
            <a:r>
              <a:rPr lang="en-US" sz="2400" dirty="0">
                <a:latin typeface="Comic Sans MS" panose="030F0902030302020204" pitchFamily="66" charset="0"/>
              </a:rPr>
              <a:t>: I will put my law within them, and I will write it on their hearts. And I will be their God, and they shall be my people. </a:t>
            </a:r>
            <a:r>
              <a:rPr lang="en-US" sz="2400" b="1" baseline="30000" dirty="0">
                <a:latin typeface="Comic Sans MS" panose="030F0902030302020204" pitchFamily="66" charset="0"/>
              </a:rPr>
              <a:t>34 </a:t>
            </a:r>
            <a:r>
              <a:rPr lang="en-US" sz="2400" dirty="0">
                <a:latin typeface="Comic Sans MS" panose="030F0902030302020204" pitchFamily="66" charset="0"/>
              </a:rPr>
              <a:t>And no longer shall each one teach his neighbor and each his brother, saying, ‘Know the </a:t>
            </a:r>
            <a:r>
              <a:rPr lang="en-US" sz="2400" cap="small" dirty="0">
                <a:latin typeface="Comic Sans MS" panose="030F0902030302020204" pitchFamily="66" charset="0"/>
              </a:rPr>
              <a:t>Lord</a:t>
            </a:r>
            <a:r>
              <a:rPr lang="en-US" sz="2400" dirty="0">
                <a:latin typeface="Comic Sans MS" panose="030F0902030302020204" pitchFamily="66" charset="0"/>
              </a:rPr>
              <a:t>,’ for they shall all know me, from the least of them to the greatest, declares the </a:t>
            </a:r>
            <a:r>
              <a:rPr lang="en-US" sz="2400" cap="small" dirty="0">
                <a:latin typeface="Comic Sans MS" panose="030F0902030302020204" pitchFamily="66" charset="0"/>
              </a:rPr>
              <a:t>Lord</a:t>
            </a:r>
            <a:r>
              <a:rPr lang="en-US" sz="2400" dirty="0">
                <a:latin typeface="Comic Sans MS" panose="030F0902030302020204" pitchFamily="66" charset="0"/>
              </a:rPr>
              <a:t>. For I will forgive their iniquity, and I will remember their sin no more.” </a:t>
            </a:r>
          </a:p>
          <a:p>
            <a:pPr>
              <a:lnSpc>
                <a:spcPct val="115000"/>
              </a:lnSpc>
              <a:spcAft>
                <a:spcPts val="1000"/>
              </a:spcAft>
            </a:pPr>
            <a:endParaRPr lang="en-AU" dirty="0">
              <a:latin typeface="Comic Sans MS" panose="030F0902030302020204" pitchFamily="66" charset="0"/>
              <a:ea typeface="Times New Roman" panose="02020603050405020304" pitchFamily="18" charset="0"/>
            </a:endParaRPr>
          </a:p>
        </p:txBody>
      </p:sp>
    </p:spTree>
    <p:extLst>
      <p:ext uri="{BB962C8B-B14F-4D97-AF65-F5344CB8AC3E}">
        <p14:creationId xmlns:p14="http://schemas.microsoft.com/office/powerpoint/2010/main" val="15175343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Box 27">
            <a:extLst>
              <a:ext uri="{FF2B5EF4-FFF2-40B4-BE49-F238E27FC236}">
                <a16:creationId xmlns:a16="http://schemas.microsoft.com/office/drawing/2014/main" id="{9239AAA2-BC73-8E4F-A270-77C7E20A042D}"/>
              </a:ext>
            </a:extLst>
          </p:cNvPr>
          <p:cNvSpPr txBox="1"/>
          <p:nvPr/>
        </p:nvSpPr>
        <p:spPr>
          <a:xfrm>
            <a:off x="0" y="0"/>
            <a:ext cx="3563888" cy="400110"/>
          </a:xfrm>
          <a:prstGeom prst="rect">
            <a:avLst/>
          </a:prstGeom>
          <a:noFill/>
          <a:ln>
            <a:noFill/>
          </a:ln>
        </p:spPr>
        <p:txBody>
          <a:bodyPr wrap="square" rtlCol="0">
            <a:spAutoFit/>
          </a:bodyPr>
          <a:lstStyle/>
          <a:p>
            <a:pPr algn="ctr"/>
            <a:r>
              <a:rPr lang="en-AU" sz="2000" dirty="0">
                <a:solidFill>
                  <a:srgbClr val="FFFF00"/>
                </a:solidFill>
                <a:latin typeface="Times New Roman" panose="02020603050405020304" pitchFamily="18" charset="0"/>
                <a:cs typeface="Times New Roman" panose="02020603050405020304" pitchFamily="18" charset="0"/>
              </a:rPr>
              <a:t>Old Covenant </a:t>
            </a:r>
            <a:r>
              <a:rPr lang="en-AU" sz="2000" u="sng" dirty="0">
                <a:solidFill>
                  <a:srgbClr val="FFFF00"/>
                </a:solidFill>
                <a:latin typeface="Times New Roman" panose="02020603050405020304" pitchFamily="18" charset="0"/>
                <a:cs typeface="Times New Roman" panose="02020603050405020304" pitchFamily="18" charset="0"/>
              </a:rPr>
              <a:t>Vs</a:t>
            </a:r>
            <a:r>
              <a:rPr lang="en-AU" sz="2000" dirty="0">
                <a:solidFill>
                  <a:srgbClr val="FFFF00"/>
                </a:solidFill>
                <a:latin typeface="Times New Roman" panose="02020603050405020304" pitchFamily="18" charset="0"/>
                <a:cs typeface="Times New Roman" panose="02020603050405020304" pitchFamily="18" charset="0"/>
              </a:rPr>
              <a:t> New Covenant</a:t>
            </a:r>
          </a:p>
        </p:txBody>
      </p:sp>
      <p:sp>
        <p:nvSpPr>
          <p:cNvPr id="4" name="TextBox 3">
            <a:extLst>
              <a:ext uri="{FF2B5EF4-FFF2-40B4-BE49-F238E27FC236}">
                <a16:creationId xmlns:a16="http://schemas.microsoft.com/office/drawing/2014/main" id="{8A3AD699-7124-5840-9612-C3710130A552}"/>
              </a:ext>
            </a:extLst>
          </p:cNvPr>
          <p:cNvSpPr txBox="1"/>
          <p:nvPr/>
        </p:nvSpPr>
        <p:spPr>
          <a:xfrm>
            <a:off x="72081" y="356495"/>
            <a:ext cx="8996490" cy="3170099"/>
          </a:xfrm>
          <a:prstGeom prst="rect">
            <a:avLst/>
          </a:prstGeom>
          <a:noFill/>
          <a:ln>
            <a:solidFill>
              <a:schemeClr val="bg1"/>
            </a:solidFill>
          </a:ln>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The Covenants of God</a:t>
            </a:r>
          </a:p>
          <a:p>
            <a:pPr marL="890588" indent="-890588"/>
            <a:r>
              <a:rPr lang="en-AU" dirty="0">
                <a:solidFill>
                  <a:schemeClr val="bg1"/>
                </a:solidFill>
                <a:latin typeface="Times New Roman" panose="02020603050405020304" pitchFamily="18" charset="0"/>
                <a:cs typeface="Times New Roman" panose="02020603050405020304" pitchFamily="18" charset="0"/>
              </a:rPr>
              <a:t>1.  </a:t>
            </a:r>
            <a:r>
              <a:rPr lang="en-AU" u="sng" dirty="0">
                <a:solidFill>
                  <a:schemeClr val="bg1"/>
                </a:solidFill>
                <a:latin typeface="Times New Roman" panose="02020603050405020304" pitchFamily="18" charset="0"/>
                <a:cs typeface="Times New Roman" panose="02020603050405020304" pitchFamily="18" charset="0"/>
              </a:rPr>
              <a:t>Noah</a:t>
            </a:r>
            <a:r>
              <a:rPr lang="en-AU" dirty="0">
                <a:solidFill>
                  <a:schemeClr val="bg1"/>
                </a:solidFill>
                <a:latin typeface="Times New Roman" panose="02020603050405020304" pitchFamily="18" charset="0"/>
                <a:cs typeface="Times New Roman" panose="02020603050405020304" pitchFamily="18" charset="0"/>
              </a:rPr>
              <a:t>:  God would never again destroy the world by flood.</a:t>
            </a:r>
            <a:br>
              <a:rPr lang="en-AU" dirty="0">
                <a:solidFill>
                  <a:schemeClr val="bg1"/>
                </a:solidFill>
                <a:latin typeface="Times New Roman" panose="02020603050405020304" pitchFamily="18" charset="0"/>
                <a:cs typeface="Times New Roman" panose="02020603050405020304" pitchFamily="18" charset="0"/>
              </a:rPr>
            </a:br>
            <a:r>
              <a:rPr lang="en-AU" dirty="0">
                <a:solidFill>
                  <a:schemeClr val="bg1"/>
                </a:solidFill>
                <a:latin typeface="Times New Roman" panose="02020603050405020304" pitchFamily="18" charset="0"/>
                <a:cs typeface="Times New Roman" panose="02020603050405020304" pitchFamily="18" charset="0"/>
              </a:rPr>
              <a:t>Until the end of time, the seasons would remain.  Planting and harvest.</a:t>
            </a:r>
          </a:p>
          <a:p>
            <a:pPr marL="890588" indent="-890588"/>
            <a:r>
              <a:rPr lang="en-AU" dirty="0">
                <a:solidFill>
                  <a:schemeClr val="bg1"/>
                </a:solidFill>
                <a:latin typeface="Times New Roman" panose="02020603050405020304" pitchFamily="18" charset="0"/>
                <a:cs typeface="Times New Roman" panose="02020603050405020304" pitchFamily="18" charset="0"/>
              </a:rPr>
              <a:t>2.  </a:t>
            </a:r>
            <a:r>
              <a:rPr lang="en-AU" u="sng" dirty="0">
                <a:solidFill>
                  <a:schemeClr val="bg1"/>
                </a:solidFill>
                <a:latin typeface="Times New Roman" panose="02020603050405020304" pitchFamily="18" charset="0"/>
                <a:cs typeface="Times New Roman" panose="02020603050405020304" pitchFamily="18" charset="0"/>
              </a:rPr>
              <a:t> Abraham</a:t>
            </a:r>
            <a:r>
              <a:rPr lang="en-AU" dirty="0">
                <a:solidFill>
                  <a:schemeClr val="bg1"/>
                </a:solidFill>
                <a:latin typeface="Times New Roman" panose="02020603050405020304" pitchFamily="18" charset="0"/>
                <a:cs typeface="Times New Roman" panose="02020603050405020304" pitchFamily="18" charset="0"/>
              </a:rPr>
              <a:t>:  Abraham would become the father of a great nation.</a:t>
            </a:r>
            <a:br>
              <a:rPr lang="en-AU" dirty="0">
                <a:solidFill>
                  <a:schemeClr val="bg1"/>
                </a:solidFill>
                <a:latin typeface="Times New Roman" panose="02020603050405020304" pitchFamily="18" charset="0"/>
                <a:cs typeface="Times New Roman" panose="02020603050405020304" pitchFamily="18" charset="0"/>
              </a:rPr>
            </a:br>
            <a:r>
              <a:rPr lang="en-AU" dirty="0">
                <a:solidFill>
                  <a:schemeClr val="bg1"/>
                </a:solidFill>
                <a:latin typeface="Times New Roman" panose="02020603050405020304" pitchFamily="18" charset="0"/>
                <a:cs typeface="Times New Roman" panose="02020603050405020304" pitchFamily="18" charset="0"/>
              </a:rPr>
              <a:t>Through Abraham, all the peoples of the earth would be blessed (through Jesus)</a:t>
            </a:r>
          </a:p>
          <a:p>
            <a:pPr marL="890588" indent="-890588"/>
            <a:r>
              <a:rPr lang="en-AU" dirty="0">
                <a:solidFill>
                  <a:schemeClr val="bg1"/>
                </a:solidFill>
                <a:latin typeface="Times New Roman" panose="02020603050405020304" pitchFamily="18" charset="0"/>
                <a:cs typeface="Times New Roman" panose="02020603050405020304" pitchFamily="18" charset="0"/>
              </a:rPr>
              <a:t>3.  </a:t>
            </a:r>
            <a:r>
              <a:rPr lang="en-AU" u="sng" dirty="0">
                <a:solidFill>
                  <a:schemeClr val="bg1"/>
                </a:solidFill>
                <a:latin typeface="Times New Roman" panose="02020603050405020304" pitchFamily="18" charset="0"/>
                <a:cs typeface="Times New Roman" panose="02020603050405020304" pitchFamily="18" charset="0"/>
              </a:rPr>
              <a:t>Moses</a:t>
            </a:r>
            <a:r>
              <a:rPr lang="en-AU" dirty="0">
                <a:solidFill>
                  <a:schemeClr val="bg1"/>
                </a:solidFill>
                <a:latin typeface="Times New Roman" panose="02020603050405020304" pitchFamily="18" charset="0"/>
                <a:cs typeface="Times New Roman" panose="02020603050405020304" pitchFamily="18" charset="0"/>
              </a:rPr>
              <a:t>:  God would lead them to the promised land.  If they kept His commands, there would be peace and prosperity.  To be a holy nation;  A people belonging to God.  </a:t>
            </a:r>
          </a:p>
          <a:p>
            <a:pPr marL="890588" indent="-890588"/>
            <a:r>
              <a:rPr lang="en-AU" dirty="0">
                <a:solidFill>
                  <a:schemeClr val="bg1"/>
                </a:solidFill>
                <a:latin typeface="Times New Roman" panose="02020603050405020304" pitchFamily="18" charset="0"/>
                <a:cs typeface="Times New Roman" panose="02020603050405020304" pitchFamily="18" charset="0"/>
              </a:rPr>
              <a:t>4.  </a:t>
            </a:r>
            <a:r>
              <a:rPr lang="en-AU" u="sng" dirty="0">
                <a:solidFill>
                  <a:schemeClr val="bg1"/>
                </a:solidFill>
                <a:latin typeface="Times New Roman" panose="02020603050405020304" pitchFamily="18" charset="0"/>
                <a:cs typeface="Times New Roman" panose="02020603050405020304" pitchFamily="18" charset="0"/>
              </a:rPr>
              <a:t>David</a:t>
            </a:r>
            <a:r>
              <a:rPr lang="en-AU" dirty="0">
                <a:solidFill>
                  <a:schemeClr val="bg1"/>
                </a:solidFill>
                <a:latin typeface="Times New Roman" panose="02020603050405020304" pitchFamily="18" charset="0"/>
                <a:cs typeface="Times New Roman" panose="02020603050405020304" pitchFamily="18" charset="0"/>
              </a:rPr>
              <a:t>:  Through the line of David, a King would arise, through whom all nations blessed</a:t>
            </a:r>
          </a:p>
          <a:p>
            <a:pPr marL="890588" indent="-890588"/>
            <a:r>
              <a:rPr lang="en-AU" dirty="0">
                <a:solidFill>
                  <a:schemeClr val="bg1"/>
                </a:solidFill>
                <a:latin typeface="Times New Roman" panose="02020603050405020304" pitchFamily="18" charset="0"/>
                <a:cs typeface="Times New Roman" panose="02020603050405020304" pitchFamily="18" charset="0"/>
              </a:rPr>
              <a:t>5.  </a:t>
            </a:r>
            <a:r>
              <a:rPr lang="en-AU" b="1" u="sng" dirty="0">
                <a:solidFill>
                  <a:schemeClr val="bg1"/>
                </a:solidFill>
                <a:latin typeface="Times New Roman" panose="02020603050405020304" pitchFamily="18" charset="0"/>
                <a:cs typeface="Times New Roman" panose="02020603050405020304" pitchFamily="18" charset="0"/>
              </a:rPr>
              <a:t>The New Covenant</a:t>
            </a:r>
            <a:r>
              <a:rPr lang="en-AU" dirty="0">
                <a:solidFill>
                  <a:schemeClr val="bg1"/>
                </a:solidFill>
                <a:latin typeface="Times New Roman" panose="02020603050405020304" pitchFamily="18" charset="0"/>
                <a:cs typeface="Times New Roman" panose="02020603050405020304" pitchFamily="18" charset="0"/>
              </a:rPr>
              <a:t>:  Through the death &amp; resurrection of Jesus, those who believe in Him have eternal life;  Christ lives in us;  He fills us with His Holy Spirit.</a:t>
            </a:r>
            <a:br>
              <a:rPr lang="en-AU" dirty="0">
                <a:solidFill>
                  <a:schemeClr val="bg1"/>
                </a:solidFill>
                <a:latin typeface="Times New Roman" panose="02020603050405020304" pitchFamily="18" charset="0"/>
                <a:cs typeface="Times New Roman" panose="02020603050405020304" pitchFamily="18" charset="0"/>
              </a:rPr>
            </a:br>
            <a:r>
              <a:rPr lang="en-AU" dirty="0">
                <a:solidFill>
                  <a:schemeClr val="bg1"/>
                </a:solidFill>
                <a:latin typeface="Times New Roman" panose="02020603050405020304" pitchFamily="18" charset="0"/>
                <a:cs typeface="Times New Roman" panose="02020603050405020304" pitchFamily="18" charset="0"/>
              </a:rPr>
              <a:t>Jesus became the once and for all sacrifice, to atone for our sins</a:t>
            </a:r>
          </a:p>
        </p:txBody>
      </p:sp>
      <p:sp>
        <p:nvSpPr>
          <p:cNvPr id="6" name="TextBox 5">
            <a:extLst>
              <a:ext uri="{FF2B5EF4-FFF2-40B4-BE49-F238E27FC236}">
                <a16:creationId xmlns:a16="http://schemas.microsoft.com/office/drawing/2014/main" id="{757D97B3-1E39-6348-872C-20DE2CD22E7C}"/>
              </a:ext>
            </a:extLst>
          </p:cNvPr>
          <p:cNvSpPr txBox="1"/>
          <p:nvPr/>
        </p:nvSpPr>
        <p:spPr>
          <a:xfrm>
            <a:off x="3851920" y="-12837"/>
            <a:ext cx="4177051"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Old Covenant is becoming obsolete</a:t>
            </a:r>
          </a:p>
        </p:txBody>
      </p:sp>
      <p:sp>
        <p:nvSpPr>
          <p:cNvPr id="9" name="TextBox 8">
            <a:extLst>
              <a:ext uri="{FF2B5EF4-FFF2-40B4-BE49-F238E27FC236}">
                <a16:creationId xmlns:a16="http://schemas.microsoft.com/office/drawing/2014/main" id="{537A0D64-3F25-9E46-84CA-995BFA57E40A}"/>
              </a:ext>
            </a:extLst>
          </p:cNvPr>
          <p:cNvSpPr txBox="1"/>
          <p:nvPr/>
        </p:nvSpPr>
        <p:spPr>
          <a:xfrm>
            <a:off x="3345" y="3495816"/>
            <a:ext cx="9140655" cy="400110"/>
          </a:xfrm>
          <a:prstGeom prst="rect">
            <a:avLst/>
          </a:prstGeom>
          <a:noFill/>
          <a:ln>
            <a:noFill/>
          </a:ln>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The purpose of the Old Covenant Law (The Law added because of transgressions)</a:t>
            </a:r>
          </a:p>
        </p:txBody>
      </p:sp>
      <p:sp>
        <p:nvSpPr>
          <p:cNvPr id="11" name="TextBox 10">
            <a:extLst>
              <a:ext uri="{FF2B5EF4-FFF2-40B4-BE49-F238E27FC236}">
                <a16:creationId xmlns:a16="http://schemas.microsoft.com/office/drawing/2014/main" id="{48E89E64-C257-1842-807A-2B3F60843367}"/>
              </a:ext>
            </a:extLst>
          </p:cNvPr>
          <p:cNvSpPr txBox="1"/>
          <p:nvPr/>
        </p:nvSpPr>
        <p:spPr>
          <a:xfrm>
            <a:off x="6690" y="3788319"/>
            <a:ext cx="9140656" cy="1477328"/>
          </a:xfrm>
          <a:prstGeom prst="rect">
            <a:avLst/>
          </a:prstGeom>
          <a:noFill/>
          <a:ln>
            <a:noFill/>
          </a:ln>
        </p:spPr>
        <p:txBody>
          <a:bodyPr wrap="square" rtlCol="0">
            <a:spAutoFit/>
          </a:bodyPr>
          <a:lstStyle/>
          <a:p>
            <a:pPr marL="342900" indent="-342900">
              <a:buFont typeface="+mj-lt"/>
              <a:buAutoNum type="arabicPeriod"/>
            </a:pPr>
            <a:r>
              <a:rPr lang="en-AU" dirty="0">
                <a:solidFill>
                  <a:schemeClr val="bg1"/>
                </a:solidFill>
                <a:latin typeface="Times New Roman" panose="02020603050405020304" pitchFamily="18" charset="0"/>
                <a:cs typeface="Times New Roman" panose="02020603050405020304" pitchFamily="18" charset="0"/>
              </a:rPr>
              <a:t>Made sin a conscious act – helps us to know what sin is, and we have an awareness of it</a:t>
            </a:r>
          </a:p>
          <a:p>
            <a:pPr marL="342900" indent="-342900">
              <a:buFont typeface="+mj-lt"/>
              <a:buAutoNum type="arabicPeriod"/>
            </a:pPr>
            <a:r>
              <a:rPr lang="en-AU" dirty="0">
                <a:solidFill>
                  <a:schemeClr val="bg1"/>
                </a:solidFill>
                <a:latin typeface="Times New Roman" panose="02020603050405020304" pitchFamily="18" charset="0"/>
                <a:cs typeface="Times New Roman" panose="02020603050405020304" pitchFamily="18" charset="0"/>
              </a:rPr>
              <a:t>Imprisoned everything under sin – Lets me know “I am trapped by sin and need a saviour”</a:t>
            </a:r>
          </a:p>
          <a:p>
            <a:pPr marL="342900" indent="-342900">
              <a:buFont typeface="+mj-lt"/>
              <a:buAutoNum type="arabicPeriod"/>
            </a:pPr>
            <a:r>
              <a:rPr lang="en-AU" dirty="0">
                <a:solidFill>
                  <a:schemeClr val="bg1"/>
                </a:solidFill>
                <a:latin typeface="Times New Roman" panose="02020603050405020304" pitchFamily="18" charset="0"/>
                <a:cs typeface="Times New Roman" panose="02020603050405020304" pitchFamily="18" charset="0"/>
              </a:rPr>
              <a:t>A Guardian until Christ Came – Watching over;  Care;  instruction;  discipline;  order</a:t>
            </a:r>
            <a:br>
              <a:rPr lang="en-AU" dirty="0">
                <a:solidFill>
                  <a:schemeClr val="bg1"/>
                </a:solidFill>
                <a:latin typeface="Times New Roman" panose="02020603050405020304" pitchFamily="18" charset="0"/>
                <a:cs typeface="Times New Roman" panose="02020603050405020304" pitchFamily="18" charset="0"/>
              </a:rPr>
            </a:br>
            <a:r>
              <a:rPr lang="en-AU" dirty="0">
                <a:solidFill>
                  <a:schemeClr val="bg1"/>
                </a:solidFill>
                <a:latin typeface="Times New Roman" panose="02020603050405020304" pitchFamily="18" charset="0"/>
                <a:cs typeface="Times New Roman" panose="02020603050405020304" pitchFamily="18" charset="0"/>
              </a:rPr>
              <a:t>Now that Christ lives in us, we no longer need the Law as a guardian.</a:t>
            </a:r>
          </a:p>
          <a:p>
            <a:pPr marL="342900" indent="-342900">
              <a:buFont typeface="+mj-lt"/>
              <a:buAutoNum type="arabicPeriod"/>
            </a:pPr>
            <a:r>
              <a:rPr lang="en-AU" dirty="0">
                <a:solidFill>
                  <a:schemeClr val="bg1"/>
                </a:solidFill>
                <a:latin typeface="Times New Roman" panose="02020603050405020304" pitchFamily="18" charset="0"/>
                <a:cs typeface="Times New Roman" panose="02020603050405020304" pitchFamily="18" charset="0"/>
              </a:rPr>
              <a:t>An interim means of Atonement – a way for the forgiveness of sins until Christ on the Cross</a:t>
            </a:r>
          </a:p>
        </p:txBody>
      </p:sp>
      <p:sp>
        <p:nvSpPr>
          <p:cNvPr id="10" name="TextBox 9">
            <a:extLst>
              <a:ext uri="{FF2B5EF4-FFF2-40B4-BE49-F238E27FC236}">
                <a16:creationId xmlns:a16="http://schemas.microsoft.com/office/drawing/2014/main" id="{5C09FE1B-B996-A44E-A2FB-700575840813}"/>
              </a:ext>
            </a:extLst>
          </p:cNvPr>
          <p:cNvSpPr txBox="1"/>
          <p:nvPr/>
        </p:nvSpPr>
        <p:spPr>
          <a:xfrm>
            <a:off x="11891" y="5196429"/>
            <a:ext cx="9140655" cy="400110"/>
          </a:xfrm>
          <a:prstGeom prst="rect">
            <a:avLst/>
          </a:prstGeom>
          <a:noFill/>
          <a:ln>
            <a:noFill/>
          </a:ln>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We need the Law, so we know how much we need Jesus.</a:t>
            </a:r>
          </a:p>
        </p:txBody>
      </p:sp>
    </p:spTree>
    <p:extLst>
      <p:ext uri="{BB962C8B-B14F-4D97-AF65-F5344CB8AC3E}">
        <p14:creationId xmlns:p14="http://schemas.microsoft.com/office/powerpoint/2010/main" val="23902083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122029</TotalTime>
  <Words>1095</Words>
  <Application>Microsoft Macintosh PowerPoint</Application>
  <PresentationFormat>On-screen Show (16:10)</PresentationFormat>
  <Paragraphs>45</Paragraphs>
  <Slides>7</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Comic Sans MS</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2094</cp:revision>
  <cp:lastPrinted>2021-03-18T07:15:17Z</cp:lastPrinted>
  <dcterms:created xsi:type="dcterms:W3CDTF">2016-11-04T06:28:01Z</dcterms:created>
  <dcterms:modified xsi:type="dcterms:W3CDTF">2021-03-25T04:46:20Z</dcterms:modified>
</cp:coreProperties>
</file>